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9" r:id="rId3"/>
    <p:sldId id="258" r:id="rId4"/>
    <p:sldId id="299" r:id="rId5"/>
    <p:sldId id="307" r:id="rId6"/>
    <p:sldId id="305" r:id="rId7"/>
    <p:sldId id="306" r:id="rId8"/>
    <p:sldId id="309" r:id="rId9"/>
    <p:sldId id="260" r:id="rId10"/>
    <p:sldId id="263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2" r:id="rId20"/>
    <p:sldId id="301" r:id="rId21"/>
    <p:sldId id="300" r:id="rId22"/>
    <p:sldId id="275" r:id="rId23"/>
    <p:sldId id="310" r:id="rId24"/>
    <p:sldId id="288" r:id="rId25"/>
    <p:sldId id="294" r:id="rId26"/>
  </p:sldIdLst>
  <p:sldSz cx="9144000" cy="5143500" type="screen16x9"/>
  <p:notesSz cx="6858000" cy="9144000"/>
  <p:embeddedFontLst>
    <p:embeddedFont>
      <p:font typeface="Raleway Medium" panose="020B0604020202020204" charset="0"/>
      <p:regular r:id="rId28"/>
      <p:bold r:id="rId29"/>
      <p:italic r:id="rId30"/>
      <p:boldItalic r:id="rId31"/>
    </p:embeddedFont>
    <p:embeddedFont>
      <p:font typeface="Eb Garamond Italic" pitchFamily="2" charset="0"/>
      <p:italic r:id="rId32"/>
    </p:embeddedFont>
    <p:embeddedFont>
      <p:font typeface="desigers" panose="00000400000000000000" pitchFamily="2" charset="0"/>
      <p:regular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Anton" panose="020B0604020202020204" charset="0"/>
      <p:regular r:id="rId38"/>
    </p:embeddedFont>
    <p:embeddedFont>
      <p:font typeface="Knewave" panose="020B0604020202020204" charset="0"/>
      <p:regular r:id="rId39"/>
    </p:embeddedFont>
    <p:embeddedFont>
      <p:font typeface="Eb Garamond" pitchFamily="2" charset="0"/>
      <p:regular r:id="rId40"/>
      <p:italic r:id="rId41"/>
    </p:embeddedFont>
    <p:embeddedFont>
      <p:font typeface="desigers" panose="00000400000000000000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9B4"/>
    <a:srgbClr val="F08080"/>
    <a:srgbClr val="F977AA"/>
    <a:srgbClr val="F8F9FA"/>
    <a:srgbClr val="FFC0CB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4" autoAdjust="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8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6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7" r:id="rId12"/>
    <p:sldLayoutId id="2147483670" r:id="rId13"/>
    <p:sldLayoutId id="2147483671" r:id="rId14"/>
    <p:sldLayoutId id="2147483674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Official Style </a:t>
            </a:r>
            <a:r>
              <a:rPr lang="hr-HR" dirty="0" smtClean="0"/>
              <a:t>Guide v.1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logo is completely taken from the Pink Panther cartoon with the </a:t>
            </a:r>
            <a:r>
              <a:rPr lang="en-US" dirty="0" smtClean="0"/>
              <a:t>inscription</a:t>
            </a:r>
            <a:endParaRPr lang="hr-HR" dirty="0" smtClean="0"/>
          </a:p>
          <a:p>
            <a:pPr marL="0" lvl="0" indent="0">
              <a:buNone/>
            </a:pPr>
            <a:r>
              <a:rPr lang="en-US" sz="2000" dirty="0" smtClean="0"/>
              <a:t>Fast </a:t>
            </a:r>
            <a:r>
              <a:rPr lang="en-US" sz="2000" dirty="0"/>
              <a:t>Food Pink Panther </a:t>
            </a:r>
            <a:r>
              <a:rPr lang="en-US" sz="2000" dirty="0" err="1" smtClean="0"/>
              <a:t>Crikvenica</a:t>
            </a:r>
            <a:endParaRPr lang="hr-HR" sz="2000" dirty="0" smtClean="0"/>
          </a:p>
          <a:p>
            <a:pPr marL="0" lvl="0" indent="0">
              <a:buNone/>
            </a:pPr>
            <a:r>
              <a:rPr lang="en-US" dirty="0" smtClean="0"/>
              <a:t>in </a:t>
            </a:r>
            <a:r>
              <a:rPr lang="en-US" dirty="0"/>
              <a:t>the recognizable Pink Panther font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97" y="3014504"/>
            <a:ext cx="1077032" cy="86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5;p48"/>
          <p:cNvSpPr txBox="1">
            <a:spLocks/>
          </p:cNvSpPr>
          <p:nvPr/>
        </p:nvSpPr>
        <p:spPr>
          <a:xfrm>
            <a:off x="3080929" y="3190652"/>
            <a:ext cx="4292633" cy="51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>
              <a:buFont typeface="Raleway Medium"/>
              <a:buNone/>
            </a:pP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Fast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Food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Pink </a:t>
            </a:r>
            <a:r>
              <a:rPr lang="hr-HR" sz="2000" dirty="0" err="1" smtClean="0">
                <a:solidFill>
                  <a:srgbClr val="000000"/>
                </a:solidFill>
                <a:latin typeface="Desigers" panose="020B0604020202020204"/>
              </a:rPr>
              <a:t>Panther</a:t>
            </a:r>
            <a:r>
              <a:rPr lang="hr-HR" sz="2000" dirty="0" smtClean="0">
                <a:solidFill>
                  <a:srgbClr val="000000"/>
                </a:solidFill>
                <a:latin typeface="Desigers" panose="020B0604020202020204"/>
              </a:rPr>
              <a:t> Crikvenica</a:t>
            </a:r>
            <a:endParaRPr lang="en-US" sz="2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BRAND CONSTRUCTION</a:t>
            </a:r>
            <a:endParaRPr dirty="0"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860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dimensions used as the logo are </a:t>
            </a:r>
            <a:r>
              <a:rPr lang="en-US" dirty="0" smtClean="0"/>
              <a:t>40x40</a:t>
            </a:r>
            <a:r>
              <a:rPr lang="hr-HR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 </a:t>
            </a:r>
            <a:r>
              <a:rPr lang="en-US" dirty="0"/>
              <a:t>because they are in the navigation </a:t>
            </a:r>
            <a:r>
              <a:rPr lang="en-US" dirty="0" smtClean="0"/>
              <a:t>bar</a:t>
            </a:r>
            <a:endParaRPr lang="hr-HR" dirty="0"/>
          </a:p>
          <a:p>
            <a:pPr marL="0" lvl="0" indent="0"/>
            <a:endParaRPr lang="hr-HR" dirty="0" smtClean="0"/>
          </a:p>
          <a:p>
            <a:pPr marL="0" lvl="0" indent="0"/>
            <a:r>
              <a:rPr lang="hr-HR" dirty="0" err="1" smtClean="0"/>
              <a:t>If</a:t>
            </a:r>
            <a:r>
              <a:rPr lang="hr-HR" dirty="0" smtClean="0"/>
              <a:t> logo is </a:t>
            </a:r>
            <a:r>
              <a:rPr lang="hr-HR" dirty="0" err="1" smtClean="0"/>
              <a:t>used</a:t>
            </a:r>
            <a:r>
              <a:rPr lang="hr-HR" dirty="0" smtClean="0"/>
              <a:t> </a:t>
            </a:r>
            <a:r>
              <a:rPr lang="hr-HR" dirty="0" err="1" smtClean="0"/>
              <a:t>somewhere</a:t>
            </a:r>
            <a:r>
              <a:rPr lang="hr-HR" dirty="0" smtClean="0"/>
              <a:t> </a:t>
            </a:r>
            <a:r>
              <a:rPr lang="hr-HR" dirty="0" err="1" smtClean="0"/>
              <a:t>else</a:t>
            </a:r>
            <a:r>
              <a:rPr lang="hr-HR" dirty="0" smtClean="0"/>
              <a:t> on </a:t>
            </a:r>
            <a:r>
              <a:rPr lang="hr-HR" dirty="0" err="1" smtClean="0"/>
              <a:t>page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should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bigger</a:t>
            </a:r>
            <a:r>
              <a:rPr lang="hr-HR" dirty="0" smtClean="0"/>
              <a:t> </a:t>
            </a:r>
            <a:r>
              <a:rPr lang="hr-HR" dirty="0" err="1" smtClean="0"/>
              <a:t>than</a:t>
            </a:r>
            <a:r>
              <a:rPr lang="hr-HR" dirty="0" smtClean="0"/>
              <a:t> some </a:t>
            </a:r>
            <a:r>
              <a:rPr lang="hr-HR" dirty="0" err="1" smtClean="0"/>
              <a:t>card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/>
              <a:t>40</a:t>
            </a:r>
            <a:r>
              <a:rPr lang="en" sz="2000" dirty="0" smtClean="0"/>
              <a:t>px</a:t>
            </a:r>
            <a:endParaRPr sz="2000" dirty="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16" y="1651877"/>
            <a:ext cx="2326256" cy="180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909014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hr-HR" dirty="0" smtClean="0"/>
              <a:t>M</a:t>
            </a:r>
            <a:r>
              <a:rPr lang="en-US" dirty="0" err="1" smtClean="0"/>
              <a:t>ake</a:t>
            </a:r>
            <a:r>
              <a:rPr lang="en-US" dirty="0" smtClean="0"/>
              <a:t> </a:t>
            </a:r>
            <a:r>
              <a:rPr lang="en-US" dirty="0"/>
              <a:t>the logo the ideal size in relation to its surroundings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lvl="0" indent="-317500">
              <a:buSzPts val="1400"/>
            </a:pPr>
            <a:r>
              <a:rPr lang="hr-HR" dirty="0" smtClean="0"/>
              <a:t>Put logo </a:t>
            </a:r>
            <a:r>
              <a:rPr lang="hr-HR" dirty="0" err="1" smtClean="0"/>
              <a:t>in</a:t>
            </a:r>
            <a:r>
              <a:rPr lang="hr-HR" dirty="0"/>
              <a:t> a </a:t>
            </a:r>
            <a:r>
              <a:rPr lang="hr-HR" dirty="0" err="1" smtClean="0"/>
              <a:t>suitable</a:t>
            </a:r>
            <a:r>
              <a:rPr lang="hr-HR" dirty="0"/>
              <a:t>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endParaRPr dirty="0"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sp>
        <p:nvSpPr>
          <p:cNvPr id="130" name="Google Shape;1247;p54"/>
          <p:cNvSpPr/>
          <p:nvPr/>
        </p:nvSpPr>
        <p:spPr>
          <a:xfrm>
            <a:off x="4432709" y="98688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5" y="1316453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247;p54"/>
          <p:cNvSpPr/>
          <p:nvPr/>
        </p:nvSpPr>
        <p:spPr>
          <a:xfrm>
            <a:off x="5790917" y="2546797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83" y="2876365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Google Shape;974;p51"/>
          <p:cNvSpPr txBox="1">
            <a:spLocks/>
          </p:cNvSpPr>
          <p:nvPr/>
        </p:nvSpPr>
        <p:spPr>
          <a:xfrm>
            <a:off x="5575143" y="1193822"/>
            <a:ext cx="805585" cy="9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SzPts val="1400"/>
              <a:buNone/>
            </a:pPr>
            <a:r>
              <a:rPr lang="hr-HR" sz="6000" dirty="0" smtClean="0">
                <a:solidFill>
                  <a:srgbClr val="000000"/>
                </a:solidFill>
                <a:latin typeface="Desigers" panose="020B0604020202020204"/>
              </a:rPr>
              <a:t>P</a:t>
            </a:r>
            <a:endParaRPr lang="en-US" sz="6000" dirty="0">
              <a:solidFill>
                <a:srgbClr val="000000"/>
              </a:solidFill>
              <a:latin typeface="Desigers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49"/>
            <a:ext cx="2996100" cy="201501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</a:t>
            </a:r>
            <a:r>
              <a:rPr lang="hr-HR" dirty="0" err="1" smtClean="0"/>
              <a:t>resize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logo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put logo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same </a:t>
            </a:r>
            <a:r>
              <a:rPr lang="hr-HR" dirty="0" err="1" smtClean="0"/>
              <a:t>background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r>
              <a:rPr lang="hr-HR" dirty="0" smtClean="0"/>
              <a:t> as he is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</a:t>
            </a:r>
            <a:r>
              <a:rPr lang="hr-HR" dirty="0" err="1" smtClean="0"/>
              <a:t>make</a:t>
            </a:r>
            <a:r>
              <a:rPr lang="hr-HR" dirty="0" smtClean="0"/>
              <a:t> logo </a:t>
            </a:r>
            <a:r>
              <a:rPr lang="hr-HR" dirty="0" err="1" smtClean="0"/>
              <a:t>too</a:t>
            </a:r>
            <a:r>
              <a:rPr lang="hr-HR" dirty="0" smtClean="0"/>
              <a:t> </a:t>
            </a:r>
            <a:r>
              <a:rPr lang="hr-HR" dirty="0" err="1" smtClean="0"/>
              <a:t>big</a:t>
            </a:r>
            <a:endParaRPr lang="hr-HR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r-H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 smtClean="0"/>
              <a:t>Don’t change </a:t>
            </a:r>
            <a:r>
              <a:rPr lang="hr-HR" dirty="0" err="1" smtClean="0"/>
              <a:t>color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logo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44;p54"/>
          <p:cNvSpPr/>
          <p:nvPr/>
        </p:nvSpPr>
        <p:spPr>
          <a:xfrm>
            <a:off x="3304733" y="1622418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99" y="1951986"/>
            <a:ext cx="915368" cy="7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Google Shape;1247;p54"/>
          <p:cNvSpPr/>
          <p:nvPr/>
        </p:nvSpPr>
        <p:spPr>
          <a:xfrm>
            <a:off x="1271927" y="639273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3" y="964023"/>
            <a:ext cx="61820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247;p54"/>
          <p:cNvSpPr/>
          <p:nvPr/>
        </p:nvSpPr>
        <p:spPr>
          <a:xfrm>
            <a:off x="1581030" y="2686761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7" y="2755347"/>
            <a:ext cx="1587965" cy="12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Colors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2644542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28707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457393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249 119 170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480043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977</a:t>
            </a:r>
            <a:r>
              <a:rPr lang="hr-HR" dirty="0" smtClean="0"/>
              <a:t>AA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6501474" y="3738967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240 128 128</a:t>
            </a:r>
          </a:p>
          <a:p>
            <a:pPr marL="0" lvl="0" indent="0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RGB:</a:t>
            </a:r>
            <a:r>
              <a:rPr lang="en" dirty="0"/>
              <a:t> </a:t>
            </a:r>
            <a:r>
              <a:rPr lang="hr-HR" dirty="0"/>
              <a:t>255 105 180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6730425" y="3067050"/>
            <a:ext cx="1476300" cy="67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#</a:t>
            </a:r>
            <a:r>
              <a:rPr lang="hr-HR" dirty="0"/>
              <a:t>F</a:t>
            </a:r>
            <a:r>
              <a:rPr lang="en-US" dirty="0" smtClean="0"/>
              <a:t>08080</a:t>
            </a:r>
            <a:r>
              <a:rPr lang="hr-HR" dirty="0" smtClean="0"/>
              <a:t> #FF69B4</a:t>
            </a:r>
            <a:endParaRPr lang="hr-HR"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709674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248 249 250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936174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</a:t>
            </a:r>
            <a:r>
              <a:rPr lang="en-US" dirty="0" smtClean="0"/>
              <a:t>8</a:t>
            </a:r>
            <a:r>
              <a:rPr lang="hr-HR" dirty="0" smtClean="0"/>
              <a:t>F</a:t>
            </a:r>
            <a:r>
              <a:rPr lang="en-US" dirty="0" smtClean="0"/>
              <a:t>9</a:t>
            </a:r>
            <a:r>
              <a:rPr lang="hr-HR" dirty="0" smtClean="0"/>
              <a:t>FA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94150" y="3596133"/>
            <a:ext cx="1369501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navbar and footer background</a:t>
            </a:r>
            <a:endParaRPr sz="1200" dirty="0"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994150" y="3218925"/>
            <a:ext cx="1369501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dirty="0" smtClean="0"/>
              <a:t>CULTURED</a:t>
            </a:r>
            <a:endParaRPr sz="1600" dirty="0"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2924143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Used for cards body background</a:t>
            </a:r>
            <a:endParaRPr sz="1200" dirty="0"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2924143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PINK</a:t>
            </a:r>
            <a:endParaRPr sz="1600"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4853834" y="3218925"/>
            <a:ext cx="13695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600" dirty="0" smtClean="0"/>
              <a:t>CYCLAMEN</a:t>
            </a:r>
            <a:endParaRPr sz="1600" dirty="0"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4853834" y="3596133"/>
            <a:ext cx="1369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sz="1200" dirty="0"/>
              <a:t>Used </a:t>
            </a:r>
            <a:r>
              <a:rPr lang="hr-HR" sz="1200" dirty="0" smtClean="0"/>
              <a:t>for buttons backround</a:t>
            </a:r>
            <a:endParaRPr sz="1200" dirty="0"/>
          </a:p>
        </p:txBody>
      </p:sp>
      <p:sp>
        <p:nvSpPr>
          <p:cNvPr id="15" name="Google Shape;1244;p54"/>
          <p:cNvSpPr/>
          <p:nvPr/>
        </p:nvSpPr>
        <p:spPr>
          <a:xfrm>
            <a:off x="4853834" y="1490375"/>
            <a:ext cx="1369500" cy="1369500"/>
          </a:xfrm>
          <a:prstGeom prst="ellipse">
            <a:avLst/>
          </a:prstGeom>
          <a:solidFill>
            <a:srgbClr val="F97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5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gradFill flip="none" rotWithShape="1">
            <a:gsLst>
              <a:gs pos="0">
                <a:srgbClr val="F08080"/>
              </a:gs>
              <a:gs pos="100000">
                <a:srgbClr val="FF69B4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6;p54"/>
          <p:cNvSpPr/>
          <p:nvPr/>
        </p:nvSpPr>
        <p:spPr>
          <a:xfrm>
            <a:off x="2924142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47;p54"/>
          <p:cNvSpPr/>
          <p:nvPr/>
        </p:nvSpPr>
        <p:spPr>
          <a:xfrm>
            <a:off x="994151" y="1490375"/>
            <a:ext cx="1369500" cy="13695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56;p55"/>
          <p:cNvSpPr txBox="1">
            <a:spLocks/>
          </p:cNvSpPr>
          <p:nvPr/>
        </p:nvSpPr>
        <p:spPr>
          <a:xfrm>
            <a:off x="6783525" y="3218925"/>
            <a:ext cx="1369500" cy="6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600" dirty="0" smtClean="0"/>
              <a:t>LIGHT CORAL &amp; HOT PINK</a:t>
            </a:r>
            <a:endParaRPr lang="en-US" sz="1600" dirty="0"/>
          </a:p>
        </p:txBody>
      </p:sp>
      <p:sp>
        <p:nvSpPr>
          <p:cNvPr id="20" name="Google Shape;1258;p55"/>
          <p:cNvSpPr txBox="1">
            <a:spLocks/>
          </p:cNvSpPr>
          <p:nvPr/>
        </p:nvSpPr>
        <p:spPr>
          <a:xfrm>
            <a:off x="6783525" y="3849757"/>
            <a:ext cx="1369500" cy="53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hr-HR" sz="1200" dirty="0" smtClean="0"/>
              <a:t>Userd for prices background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F</a:t>
            </a:r>
            <a:r>
              <a:rPr lang="en-US" dirty="0" err="1" smtClean="0"/>
              <a:t>onts</a:t>
            </a:r>
            <a:r>
              <a:rPr lang="en-US" dirty="0" smtClean="0"/>
              <a:t> </a:t>
            </a:r>
            <a:r>
              <a:rPr lang="hr-HR" dirty="0" smtClean="0"/>
              <a:t>and font scale </a:t>
            </a:r>
            <a:r>
              <a:rPr lang="en-US" dirty="0" smtClean="0"/>
              <a:t>used </a:t>
            </a:r>
            <a:r>
              <a:rPr lang="en-US" dirty="0"/>
              <a:t>throughout the project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98;p57"/>
          <p:cNvSpPr/>
          <p:nvPr/>
        </p:nvSpPr>
        <p:spPr>
          <a:xfrm>
            <a:off x="2146638" y="347335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8;p57"/>
          <p:cNvSpPr/>
          <p:nvPr/>
        </p:nvSpPr>
        <p:spPr>
          <a:xfrm>
            <a:off x="2200638" y="352735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TYPOGRAPHY</a:t>
            </a:r>
            <a:endParaRPr dirty="0"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504771" y="1203424"/>
            <a:ext cx="3464095" cy="31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-Regular</a:t>
            </a:r>
            <a:r>
              <a:rPr lang="en" b="1" dirty="0" smtClean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504772" y="1518256"/>
            <a:ext cx="3465600" cy="50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 Bb Cc Dd Ee Ff Gg Hh Ii Jj Kk Ll Mm Nn Oo Pp Qq Rr Ss Tt Uu Vv Ww Yy Zz</a:t>
            </a:r>
            <a:endParaRPr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503265" y="3527354"/>
            <a:ext cx="3465600" cy="31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r-HR" dirty="0" smtClean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r>
              <a:rPr lang="en-US" sz="1600" b="1" dirty="0" smtClean="0">
                <a:latin typeface="desigers" panose="00000400000000000000" pitchFamily="2" charset="0"/>
              </a:rPr>
              <a:t> </a:t>
            </a:r>
            <a:endParaRPr lang="en-US" sz="1600" b="1" dirty="0">
              <a:latin typeface="desigers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esigers" panose="00000400000000000000" pitchFamily="2" charset="0"/>
            </a:endParaRPr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503271" y="3842187"/>
            <a:ext cx="3467100" cy="51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desigers" panose="00000400000000000000" pitchFamily="2" charset="0"/>
              </a:rPr>
              <a:t>Aa Bb Cc Dd Ee Ff Gg Hh Ii Jj Kk Ll Mm Nn Oo Pp Qq Rr Ss Tt Uu Vv Ww Yy Zz</a:t>
            </a:r>
            <a:endParaRPr dirty="0">
              <a:latin typeface="desigers" panose="00000400000000000000" pitchFamily="2" charset="0"/>
            </a:endParaRPr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2207466" y="3527354"/>
            <a:ext cx="893171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desigers" panose="00000400000000000000" pitchFamily="2" charset="0"/>
              </a:rPr>
              <a:t>Aa</a:t>
            </a:r>
            <a:endParaRPr sz="3200" dirty="0">
              <a:latin typeface="desigers" panose="00000400000000000000" pitchFamily="2" charset="0"/>
            </a:endParaRPr>
          </a:p>
        </p:txBody>
      </p:sp>
      <p:sp>
        <p:nvSpPr>
          <p:cNvPr id="11" name="Google Shape;1393;p57"/>
          <p:cNvSpPr txBox="1">
            <a:spLocks/>
          </p:cNvSpPr>
          <p:nvPr/>
        </p:nvSpPr>
        <p:spPr>
          <a:xfrm>
            <a:off x="3503265" y="2373731"/>
            <a:ext cx="3465601" cy="35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 err="1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en-US" dirty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-Italic</a:t>
            </a:r>
            <a:r>
              <a:rPr lang="en-US" b="1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2" name="Google Shape;1394;p57"/>
          <p:cNvSpPr txBox="1">
            <a:spLocks/>
          </p:cNvSpPr>
          <p:nvPr/>
        </p:nvSpPr>
        <p:spPr>
          <a:xfrm>
            <a:off x="3503266" y="2719564"/>
            <a:ext cx="3465600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 Bb Cc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Dd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Ee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Ff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Gg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Hh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Ii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Jj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Kk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Ll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Mm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Nn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Oo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Pp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Qq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Rr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Ss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Tt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Uu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Vv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Ww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Yy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Zz</a:t>
            </a:r>
            <a:endParaRPr lang="en-US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22" name="Google Shape;1398;p57"/>
          <p:cNvSpPr/>
          <p:nvPr/>
        </p:nvSpPr>
        <p:spPr>
          <a:xfrm>
            <a:off x="2153468" y="114351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8;p57"/>
          <p:cNvSpPr/>
          <p:nvPr/>
        </p:nvSpPr>
        <p:spPr>
          <a:xfrm>
            <a:off x="2207468" y="119751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8;p57"/>
          <p:cNvSpPr/>
          <p:nvPr/>
        </p:nvSpPr>
        <p:spPr>
          <a:xfrm>
            <a:off x="2153468" y="2308434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98;p57"/>
          <p:cNvSpPr/>
          <p:nvPr/>
        </p:nvSpPr>
        <p:spPr>
          <a:xfrm>
            <a:off x="2207468" y="2362434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2207466" y="1197514"/>
            <a:ext cx="893172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14" name="Google Shape;1400;p57"/>
          <p:cNvSpPr txBox="1">
            <a:spLocks/>
          </p:cNvSpPr>
          <p:nvPr/>
        </p:nvSpPr>
        <p:spPr>
          <a:xfrm>
            <a:off x="2207466" y="2362434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TYPOGRAPHY</a:t>
            </a:r>
            <a:r>
              <a:rPr lang="hr-HR" dirty="0" smtClean="0"/>
              <a:t> USAGE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hr-HR" dirty="0"/>
              <a:t>Used for everything</a:t>
            </a:r>
          </a:p>
          <a:p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en-US" dirty="0" err="1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EBGaramond</a:t>
            </a:r>
            <a:r>
              <a:rPr lang="hr-HR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 </a:t>
            </a:r>
            <a:r>
              <a:rPr lang="en-US" dirty="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Regular</a:t>
            </a:r>
            <a:endParaRPr lang="en-US" b="1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3"/>
          </p:nvPr>
        </p:nvSpPr>
        <p:spPr>
          <a:xfrm>
            <a:off x="3534199" y="3066046"/>
            <a:ext cx="2066400" cy="1227658"/>
          </a:xfrm>
        </p:spPr>
        <p:txBody>
          <a:bodyPr anchor="t"/>
          <a:lstStyle/>
          <a:p>
            <a:pPr marL="133350" indent="0"/>
            <a:r>
              <a:rPr lang="hr-HR" dirty="0"/>
              <a:t>Used for page headings and </a:t>
            </a:r>
            <a:r>
              <a:rPr lang="hr-HR" dirty="0" smtClean="0"/>
              <a:t>prices</a:t>
            </a:r>
          </a:p>
          <a:p>
            <a:pPr marL="133350" indent="0"/>
            <a:endParaRPr lang="hr-HR" dirty="0"/>
          </a:p>
          <a:p>
            <a:pPr marL="133350" indent="0"/>
            <a:r>
              <a:rPr lang="hr-HR" b="1" dirty="0"/>
              <a:t>Official Pink Panther font</a:t>
            </a:r>
          </a:p>
          <a:p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4"/>
          </p:nvPr>
        </p:nvSpPr>
        <p:spPr>
          <a:xfrm>
            <a:off x="3429603" y="2688838"/>
            <a:ext cx="2283000" cy="361800"/>
          </a:xfrm>
        </p:spPr>
        <p:txBody>
          <a:bodyPr/>
          <a:lstStyle/>
          <a:p>
            <a:r>
              <a:rPr lang="hr-HR" dirty="0">
                <a:latin typeface="desigers" panose="00000400000000000000" pitchFamily="2" charset="0"/>
                <a:ea typeface="Eb Garamond" pitchFamily="2" charset="0"/>
                <a:cs typeface="Eb Garamond" pitchFamily="2" charset="0"/>
              </a:rPr>
              <a:t>Desigers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</p:spPr>
        <p:txBody>
          <a:bodyPr anchor="t"/>
          <a:lstStyle/>
          <a:p>
            <a:r>
              <a:rPr lang="hr-HR" dirty="0"/>
              <a:t>Used </a:t>
            </a:r>
            <a:r>
              <a:rPr lang="hr-HR" dirty="0" smtClean="0"/>
              <a:t>for food</a:t>
            </a:r>
          </a:p>
          <a:p>
            <a:r>
              <a:rPr lang="hr-HR" dirty="0" smtClean="0"/>
              <a:t>description in menu</a:t>
            </a:r>
            <a:endParaRPr lang="hr-HR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 err="1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EBGaramond</a:t>
            </a:r>
            <a:r>
              <a:rPr lang="hr-HR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 </a:t>
            </a:r>
            <a:r>
              <a:rPr lang="en-US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Italic</a:t>
            </a:r>
            <a:endParaRPr lang="en-US" b="1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  <p:sp>
        <p:nvSpPr>
          <p:cNvPr id="16" name="Google Shape;1398;p57"/>
          <p:cNvSpPr/>
          <p:nvPr/>
        </p:nvSpPr>
        <p:spPr>
          <a:xfrm>
            <a:off x="4072643" y="1305869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98;p57"/>
          <p:cNvSpPr/>
          <p:nvPr/>
        </p:nvSpPr>
        <p:spPr>
          <a:xfrm>
            <a:off x="4126643" y="1359869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99;p57"/>
          <p:cNvSpPr txBox="1">
            <a:spLocks/>
          </p:cNvSpPr>
          <p:nvPr/>
        </p:nvSpPr>
        <p:spPr>
          <a:xfrm>
            <a:off x="4133471" y="1359869"/>
            <a:ext cx="89317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desigers" panose="00000400000000000000" pitchFamily="2" charset="0"/>
              </a:rPr>
              <a:t>Aa</a:t>
            </a:r>
            <a:endParaRPr lang="en-US" sz="3200" dirty="0">
              <a:latin typeface="desigers" panose="00000400000000000000" pitchFamily="2" charset="0"/>
            </a:endParaRPr>
          </a:p>
        </p:txBody>
      </p:sp>
      <p:sp>
        <p:nvSpPr>
          <p:cNvPr id="19" name="Google Shape;1398;p57"/>
          <p:cNvSpPr/>
          <p:nvPr/>
        </p:nvSpPr>
        <p:spPr>
          <a:xfrm>
            <a:off x="1488778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98;p57"/>
          <p:cNvSpPr/>
          <p:nvPr/>
        </p:nvSpPr>
        <p:spPr>
          <a:xfrm>
            <a:off x="1546194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98;p57"/>
          <p:cNvSpPr/>
          <p:nvPr/>
        </p:nvSpPr>
        <p:spPr>
          <a:xfrm>
            <a:off x="6653092" y="1849255"/>
            <a:ext cx="1008000" cy="100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98;p57"/>
          <p:cNvSpPr/>
          <p:nvPr/>
        </p:nvSpPr>
        <p:spPr>
          <a:xfrm>
            <a:off x="6707092" y="1903255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00;p57"/>
          <p:cNvSpPr txBox="1">
            <a:spLocks/>
          </p:cNvSpPr>
          <p:nvPr/>
        </p:nvSpPr>
        <p:spPr>
          <a:xfrm>
            <a:off x="154619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z="3200" smtClean="0">
                <a:latin typeface="Eb Garamond" pitchFamily="2" charset="0"/>
                <a:ea typeface="Eb Garamond" pitchFamily="2" charset="0"/>
                <a:cs typeface="Eb Garamond" pitchFamily="2" charset="0"/>
              </a:rPr>
              <a:t>Aa</a:t>
            </a:r>
            <a:endParaRPr lang="en-US" sz="3200" dirty="0">
              <a:latin typeface="Eb Garamond" pitchFamily="2" charset="0"/>
              <a:ea typeface="Eb Garamond" pitchFamily="2" charset="0"/>
              <a:cs typeface="Eb Garamond" pitchFamily="2" charset="0"/>
            </a:endParaRPr>
          </a:p>
        </p:txBody>
      </p:sp>
      <p:sp>
        <p:nvSpPr>
          <p:cNvPr id="24" name="Google Shape;1400;p57"/>
          <p:cNvSpPr txBox="1">
            <a:spLocks/>
          </p:cNvSpPr>
          <p:nvPr/>
        </p:nvSpPr>
        <p:spPr>
          <a:xfrm>
            <a:off x="6698182" y="1903255"/>
            <a:ext cx="893172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Eb Garamond Italic" pitchFamily="2" charset="0"/>
                <a:ea typeface="Eb Garamond Italic" pitchFamily="2" charset="0"/>
                <a:cs typeface="Eb Garamond Italic" pitchFamily="2" charset="0"/>
              </a:rPr>
              <a:t>Aa</a:t>
            </a:r>
            <a:endParaRPr lang="en-US" sz="3200" dirty="0">
              <a:latin typeface="Eb Garamond Italic" pitchFamily="2" charset="0"/>
              <a:ea typeface="Eb Garamond Italic" pitchFamily="2" charset="0"/>
              <a:cs typeface="Eb Garamon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Welcome to my first Style Guide of my first real solo project </a:t>
            </a:r>
            <a:r>
              <a:rPr lang="en-US" dirty="0" smtClean="0"/>
              <a:t>where</a:t>
            </a:r>
            <a:r>
              <a:rPr lang="hr-HR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created a website for Fast </a:t>
            </a:r>
            <a:r>
              <a:rPr lang="hr-HR" dirty="0"/>
              <a:t>F</a:t>
            </a:r>
            <a:r>
              <a:rPr lang="en-US" dirty="0" smtClean="0"/>
              <a:t>ood </a:t>
            </a:r>
            <a:r>
              <a:rPr lang="en-US" dirty="0"/>
              <a:t>Pink Panther </a:t>
            </a:r>
            <a:r>
              <a:rPr lang="en-US" dirty="0" smtClean="0"/>
              <a:t>Crkvenica</a:t>
            </a:r>
            <a:endParaRPr lang="en-US"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FONT SCALE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62600" y="1304028"/>
            <a:ext cx="5218800" cy="412130"/>
          </a:xfrm>
        </p:spPr>
        <p:txBody>
          <a:bodyPr/>
          <a:lstStyle/>
          <a:p>
            <a:pPr marL="133350" indent="0">
              <a:buNone/>
            </a:pPr>
            <a:r>
              <a:rPr lang="hr-HR" dirty="0" smtClean="0"/>
              <a:t>Font scale used in this project is Major Third: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485523" y="1716158"/>
            <a:ext cx="161548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hr-HR" sz="1400" dirty="0" smtClean="0"/>
              <a:t>61.04px</a:t>
            </a:r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48.83px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39.06px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31.25px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25.00px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20.00px</a:t>
            </a:r>
            <a:endParaRPr lang="hr-HR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16.00px</a:t>
            </a:r>
            <a:endParaRPr lang="hr-HR" sz="1400" dirty="0" smtClean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3101010" y="1716158"/>
            <a:ext cx="4557467" cy="308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on home page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</a:t>
            </a:r>
            <a:r>
              <a:rPr lang="hr-HR" sz="1400" dirty="0"/>
              <a:t> </a:t>
            </a:r>
            <a:r>
              <a:rPr lang="hr-HR" sz="1400" dirty="0" smtClean="0"/>
              <a:t>headings of pages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heading of main sections</a:t>
            </a:r>
            <a:endParaRPr lang="hr-HR" sz="1400" dirty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</a:t>
            </a:r>
            <a:r>
              <a:rPr lang="hr-HR" sz="1400" dirty="0"/>
              <a:t> </a:t>
            </a:r>
            <a:r>
              <a:rPr lang="hr-HR" sz="1400" dirty="0" smtClean="0"/>
              <a:t>quotes and some subheadings of sections</a:t>
            </a:r>
          </a:p>
          <a:p>
            <a:pPr marL="133350" indent="0" algn="l">
              <a:lnSpc>
                <a:spcPct val="150000"/>
              </a:lnSpc>
              <a:buNone/>
            </a:pPr>
            <a:endParaRPr lang="hr-HR" sz="1400" dirty="0" smtClean="0"/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mostly for buttons and card headings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 smtClean="0"/>
              <a:t>Used for navbar links and prices</a:t>
            </a:r>
          </a:p>
          <a:p>
            <a:pPr marL="133350" indent="0" algn="l">
              <a:lnSpc>
                <a:spcPct val="150000"/>
              </a:lnSpc>
              <a:buNone/>
            </a:pPr>
            <a:r>
              <a:rPr lang="hr-HR" sz="1400" dirty="0"/>
              <a:t>Used </a:t>
            </a:r>
            <a:r>
              <a:rPr lang="hr-HR" sz="1400" dirty="0" smtClean="0"/>
              <a:t>for descriptions, most often in cards</a:t>
            </a:r>
          </a:p>
        </p:txBody>
      </p:sp>
    </p:spTree>
    <p:extLst>
      <p:ext uri="{BB962C8B-B14F-4D97-AF65-F5344CB8AC3E}">
        <p14:creationId xmlns:p14="http://schemas.microsoft.com/office/powerpoint/2010/main" val="3858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primary goals that followed throughout the creation process</a:t>
            </a:r>
            <a:endParaRPr dirty="0"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62" y="959622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DESKTOP</a:t>
            </a:r>
            <a:endParaRPr dirty="0"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347252" y="1742648"/>
            <a:ext cx="3193774" cy="2948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The website has only one theme for now and that is light. For the reason that the site is most visited during the summer season when there </a:t>
            </a:r>
            <a:r>
              <a:rPr lang="en-US" sz="1400" dirty="0" smtClean="0"/>
              <a:t>are </a:t>
            </a:r>
            <a:r>
              <a:rPr lang="en-US" sz="1400" dirty="0"/>
              <a:t>mostly sunny </a:t>
            </a:r>
            <a:r>
              <a:rPr lang="en-US" sz="1400" dirty="0" smtClean="0"/>
              <a:t>days</a:t>
            </a:r>
            <a:endParaRPr lang="hr-HR" sz="1400" dirty="0" smtClean="0"/>
          </a:p>
          <a:p>
            <a:pPr marL="133350" indent="0">
              <a:buNone/>
            </a:pPr>
            <a:endParaRPr lang="hr-HR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Light theme is less tiring for the eyes in the sun and was chosen for that </a:t>
            </a:r>
            <a:r>
              <a:rPr lang="en-US" sz="1400" dirty="0" smtClean="0"/>
              <a:t>reason</a:t>
            </a:r>
            <a:endParaRPr lang="hr-HR" sz="1400" dirty="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00" y="1424024"/>
            <a:ext cx="3114000" cy="194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959622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MOBILE</a:t>
            </a:r>
            <a:endParaRPr dirty="0"/>
          </a:p>
        </p:txBody>
      </p:sp>
      <p:sp>
        <p:nvSpPr>
          <p:cNvPr id="8" name="Oval 7"/>
          <p:cNvSpPr/>
          <p:nvPr/>
        </p:nvSpPr>
        <p:spPr>
          <a:xfrm>
            <a:off x="1728504" y="1351421"/>
            <a:ext cx="2520000" cy="25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143" r="-71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406;p58"/>
          <p:cNvSpPr txBox="1">
            <a:spLocks/>
          </p:cNvSpPr>
          <p:nvPr/>
        </p:nvSpPr>
        <p:spPr>
          <a:xfrm>
            <a:off x="5347252" y="1742648"/>
            <a:ext cx="3193774" cy="29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 sz="1400" dirty="0"/>
              <a:t>Also, due to the summer season and people who came to rest and have fun, the application was made to fully support all cell phone screen </a:t>
            </a:r>
            <a:r>
              <a:rPr lang="en-US" sz="1400" dirty="0" smtClean="0"/>
              <a:t>resolutions</a:t>
            </a:r>
            <a:endParaRPr lang="hr-HR" sz="1400" dirty="0" smtClean="0"/>
          </a:p>
          <a:p>
            <a:pPr marL="133350" indent="0">
              <a:buNone/>
            </a:pPr>
            <a:endParaRPr lang="en-US" sz="1400" dirty="0"/>
          </a:p>
          <a:p>
            <a:r>
              <a:rPr lang="en-US" sz="1400" dirty="0"/>
              <a:t>When you're on the move or resting, it's easiest to look at the menu on your mobile </a:t>
            </a:r>
            <a:r>
              <a:rPr lang="en-US" sz="1400" dirty="0" smtClean="0"/>
              <a:t>phone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89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Purpose, personality, target audience and voice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</a:t>
            </a:r>
            <a:r>
              <a:rPr lang="hr-HR" dirty="0" smtClean="0"/>
              <a:t>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Logo concept, construction, dos and don'ts</a:t>
            </a:r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smtClean="0"/>
              <a:t>Logo</a:t>
            </a:r>
            <a:endParaRPr lang="hr-HR"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/>
              <a:t>Colors </a:t>
            </a:r>
            <a:r>
              <a:rPr lang="en-US" dirty="0"/>
              <a:t>used throughout the project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lvl="0" indent="0"/>
            <a:r>
              <a:rPr lang="en-US" dirty="0"/>
              <a:t>Fonts and font scale used throughout the project</a:t>
            </a:r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817214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/>
              <a:t>The primary goals that followed throughout the creation process</a:t>
            </a:r>
            <a:endParaRPr lang="en-US" dirty="0"/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Purpose, personality, target audience and voice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PURPOSE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21633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purpose is to satisfy every guest who visits </a:t>
            </a:r>
            <a:r>
              <a:rPr lang="en-US" dirty="0" smtClean="0"/>
              <a:t>them</a:t>
            </a:r>
            <a:endParaRPr lang="hr-HR" dirty="0" smtClean="0"/>
          </a:p>
          <a:p>
            <a:pPr algn="l"/>
            <a:endParaRPr lang="en-US" dirty="0"/>
          </a:p>
          <a:p>
            <a:pPr algn="l"/>
            <a:r>
              <a:rPr lang="en-US" dirty="0"/>
              <a:t>So that the guests, when they leave, spread the story about them and come back again</a:t>
            </a:r>
          </a:p>
        </p:txBody>
      </p:sp>
      <p:sp>
        <p:nvSpPr>
          <p:cNvPr id="6" name="Google Shape;383;p41"/>
          <p:cNvSpPr/>
          <p:nvPr/>
        </p:nvSpPr>
        <p:spPr>
          <a:xfrm>
            <a:off x="6987208" y="2935357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41"/>
          <p:cNvSpPr/>
          <p:nvPr/>
        </p:nvSpPr>
        <p:spPr>
          <a:xfrm>
            <a:off x="5570348" y="1510748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5930348" y="1510748"/>
            <a:ext cx="2113721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41"/>
          <p:cNvSpPr/>
          <p:nvPr/>
        </p:nvSpPr>
        <p:spPr>
          <a:xfrm>
            <a:off x="7260001" y="1578111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PERSONALITY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Their personality is based on the knowledge they like to enrich and the service they like to </a:t>
            </a:r>
            <a:r>
              <a:rPr lang="en-US" dirty="0" smtClean="0"/>
              <a:t>perform</a:t>
            </a:r>
            <a:endParaRPr lang="hr-HR" dirty="0"/>
          </a:p>
          <a:p>
            <a:pPr algn="l"/>
            <a:endParaRPr lang="en-US" dirty="0"/>
          </a:p>
          <a:p>
            <a:pPr algn="l"/>
            <a:r>
              <a:rPr lang="en-US" dirty="0"/>
              <a:t>They care about people and their </a:t>
            </a:r>
            <a:r>
              <a:rPr lang="en-US" dirty="0" smtClean="0"/>
              <a:t>health</a:t>
            </a:r>
            <a:r>
              <a:rPr lang="hr-HR" dirty="0" smtClean="0"/>
              <a:t>. T</a:t>
            </a:r>
            <a:r>
              <a:rPr lang="en-US" dirty="0" smtClean="0"/>
              <a:t>hat's </a:t>
            </a:r>
            <a:r>
              <a:rPr lang="en-US" dirty="0"/>
              <a:t>why on their menu you can find only fresh foods and top quality local </a:t>
            </a:r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5" name="Google Shape;383;p41"/>
          <p:cNvSpPr/>
          <p:nvPr/>
        </p:nvSpPr>
        <p:spPr>
          <a:xfrm>
            <a:off x="7485288" y="2219740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6226333" y="2990609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Oval 6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3;p41"/>
          <p:cNvSpPr/>
          <p:nvPr/>
        </p:nvSpPr>
        <p:spPr>
          <a:xfrm>
            <a:off x="7264436" y="146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41"/>
          <p:cNvSpPr/>
          <p:nvPr/>
        </p:nvSpPr>
        <p:spPr>
          <a:xfrm>
            <a:off x="5652054" y="2184365"/>
            <a:ext cx="720000" cy="7200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TARGET AUDIENCE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95129" y="1304027"/>
            <a:ext cx="4147931" cy="2181295"/>
          </a:xfrm>
        </p:spPr>
        <p:txBody>
          <a:bodyPr/>
          <a:lstStyle/>
          <a:p>
            <a:pPr algn="l"/>
            <a:r>
              <a:rPr lang="en-US" dirty="0"/>
              <a:t>The target audience is tourists during the summer season, so for them there is a translation in 3 languages on the </a:t>
            </a:r>
            <a:r>
              <a:rPr lang="en-US" dirty="0" smtClean="0"/>
              <a:t>website</a:t>
            </a:r>
            <a:endParaRPr lang="hr-HR" dirty="0" smtClean="0"/>
          </a:p>
          <a:p>
            <a:pPr marL="133350" indent="0" algn="l">
              <a:buNone/>
            </a:pPr>
            <a:endParaRPr lang="en-US" dirty="0"/>
          </a:p>
          <a:p>
            <a:pPr algn="l"/>
            <a:r>
              <a:rPr lang="en-US" dirty="0"/>
              <a:t>The residents of Crikvenica must also be mentioned, because of which fast food works all year round</a:t>
            </a:r>
          </a:p>
        </p:txBody>
      </p:sp>
      <p:sp>
        <p:nvSpPr>
          <p:cNvPr id="5" name="Oval 4"/>
          <p:cNvSpPr/>
          <p:nvPr/>
        </p:nvSpPr>
        <p:spPr>
          <a:xfrm>
            <a:off x="5930349" y="1510748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VOICE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5129" y="1304027"/>
            <a:ext cx="4147931" cy="21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-US" dirty="0"/>
              <a:t>Since all their employees are always polite, friendly and kind to all guests. Always helpful for all your requests and </a:t>
            </a:r>
            <a:r>
              <a:rPr lang="en-US" dirty="0" smtClean="0"/>
              <a:t>questions </a:t>
            </a:r>
            <a:endParaRPr lang="hr-HR" dirty="0" smtClean="0"/>
          </a:p>
          <a:p>
            <a:pPr algn="l"/>
            <a:endParaRPr lang="hr-HR" dirty="0"/>
          </a:p>
          <a:p>
            <a:pPr algn="l"/>
            <a:r>
              <a:rPr lang="en-US" dirty="0" smtClean="0"/>
              <a:t>These </a:t>
            </a:r>
            <a:r>
              <a:rPr lang="en-US" dirty="0"/>
              <a:t>qualities would be their voice, that is, what people see them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71651" y="1110900"/>
            <a:ext cx="2001078" cy="19745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14" y="2413771"/>
            <a:ext cx="1071551" cy="1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smtClean="0"/>
              <a:t>L</a:t>
            </a:r>
            <a:r>
              <a:rPr lang="en-US" dirty="0" err="1" smtClean="0"/>
              <a:t>ogo</a:t>
            </a:r>
            <a:r>
              <a:rPr lang="en-US" dirty="0" smtClean="0"/>
              <a:t> </a:t>
            </a:r>
            <a:r>
              <a:rPr lang="en-US" dirty="0"/>
              <a:t>concept, construction, dos and don'ts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777</Words>
  <Application>Microsoft Office PowerPoint</Application>
  <PresentationFormat>On-screen Show (16:9)</PresentationFormat>
  <Paragraphs>147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Raleway Medium</vt:lpstr>
      <vt:lpstr>Eb Garamond Italic</vt:lpstr>
      <vt:lpstr>desigers</vt:lpstr>
      <vt:lpstr>Raleway</vt:lpstr>
      <vt:lpstr>Anton</vt:lpstr>
      <vt:lpstr>Knewave</vt:lpstr>
      <vt:lpstr>Eb Garamond</vt:lpstr>
      <vt:lpstr>Arial</vt:lpstr>
      <vt:lpstr>desigers</vt:lpstr>
      <vt:lpstr>Sport Branding Guidelines by Slidesgo</vt:lpstr>
      <vt:lpstr>Fast Food Pink Panther Crikvenica</vt:lpstr>
      <vt:lpstr>INTRODUCTION</vt:lpstr>
      <vt:lpstr>TABLE OF CONTENTS</vt:lpstr>
      <vt:lpstr>STRATEGY</vt:lpstr>
      <vt:lpstr>PURPOSE</vt:lpstr>
      <vt:lpstr>PERSONALITY</vt:lpstr>
      <vt:lpstr>TARGET AUDIENCE</vt:lpstr>
      <vt:lpstr>VOICE</vt:lpstr>
      <vt:lpstr>LOGO</vt:lpstr>
      <vt:lpstr>LOGO CONCEPT</vt:lpstr>
      <vt:lpstr>BRAND CONSTRUCTION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TYPOGRAPHY USAGE</vt:lpstr>
      <vt:lpstr>FONT SCALE</vt:lpstr>
      <vt:lpstr>APPLICATION FEEL</vt:lpstr>
      <vt:lpstr>DESKTOP</vt:lpstr>
      <vt:lpstr>MOBILE</vt:lpstr>
      <vt:lpstr>“This is a quote, words full of wisdom that someone important said and can make the reader get inspired.”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</cp:lastModifiedBy>
  <cp:revision>54</cp:revision>
  <dcterms:modified xsi:type="dcterms:W3CDTF">2022-10-17T17:04:05Z</dcterms:modified>
</cp:coreProperties>
</file>